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8" r:id="rId4"/>
    <p:sldId id="270" r:id="rId5"/>
    <p:sldId id="309" r:id="rId6"/>
    <p:sldId id="278" r:id="rId7"/>
    <p:sldId id="277" r:id="rId8"/>
    <p:sldId id="280" r:id="rId9"/>
    <p:sldId id="281" r:id="rId10"/>
    <p:sldId id="285" r:id="rId11"/>
    <p:sldId id="287" r:id="rId12"/>
    <p:sldId id="282" r:id="rId13"/>
    <p:sldId id="318" r:id="rId14"/>
    <p:sldId id="283" r:id="rId15"/>
    <p:sldId id="289" r:id="rId16"/>
    <p:sldId id="296" r:id="rId17"/>
    <p:sldId id="312" r:id="rId18"/>
    <p:sldId id="290" r:id="rId19"/>
    <p:sldId id="298" r:id="rId20"/>
    <p:sldId id="291" r:id="rId21"/>
    <p:sldId id="314" r:id="rId22"/>
    <p:sldId id="315" r:id="rId23"/>
    <p:sldId id="292" r:id="rId24"/>
    <p:sldId id="303" r:id="rId25"/>
    <p:sldId id="293" r:id="rId26"/>
    <p:sldId id="304" r:id="rId27"/>
    <p:sldId id="294" r:id="rId28"/>
    <p:sldId id="306" r:id="rId29"/>
    <p:sldId id="295" r:id="rId30"/>
    <p:sldId id="31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66"/>
    <a:srgbClr val="FF33CC"/>
    <a:srgbClr val="FF66FF"/>
    <a:srgbClr val="586776"/>
    <a:srgbClr val="00B050"/>
    <a:srgbClr val="5CD484"/>
    <a:srgbClr val="C03A2C"/>
    <a:srgbClr val="9BBB59"/>
    <a:srgbClr val="F39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7" autoAdjust="0"/>
    <p:restoredTop sz="94514"/>
  </p:normalViewPr>
  <p:slideViewPr>
    <p:cSldViewPr snapToGrid="0" showGuides="1">
      <p:cViewPr>
        <p:scale>
          <a:sx n="73" d="100"/>
          <a:sy n="73" d="100"/>
        </p:scale>
        <p:origin x="776" y="848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79D2A-80E9-1C40-8363-489F4B806805}" type="datetimeFigureOut">
              <a:rPr kumimoji="1" lang="ko-KR" altLang="en-US" smtClean="0"/>
              <a:t>2016. 12. 2.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B739D-1BE3-4441-BF1E-AE295B95D7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96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93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71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98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31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57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86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2016. 12. 2.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1620" y="2913159"/>
            <a:ext cx="5335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39BA5"/>
                </a:solidFill>
                <a:latin typeface="Calibri Light" panose="020F0302020204030204" pitchFamily="34" charset="0"/>
              </a:rPr>
              <a:t>임베디드 시스템을 이용한 화분</a:t>
            </a:r>
            <a:endParaRPr lang="en-US" altLang="ko-KR" dirty="0" smtClean="0">
              <a:solidFill>
                <a:srgbClr val="939BA5"/>
              </a:solidFill>
              <a:latin typeface="Calibri Light" panose="020F0302020204030204" pitchFamily="34" charset="0"/>
            </a:endParaRPr>
          </a:p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mbedded System </a:t>
            </a:r>
            <a:r>
              <a:rPr lang="mr-IN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–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based Planting Pot</a:t>
            </a:r>
            <a:endParaRPr lang="ko-KR" altLang="en-US" sz="2400" b="1" dirty="0">
              <a:solidFill>
                <a:srgbClr val="939BA5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0" t="27063" r="32216" b="25491"/>
          <a:stretch/>
        </p:blipFill>
        <p:spPr>
          <a:xfrm>
            <a:off x="6867616" y="2948872"/>
            <a:ext cx="1548372" cy="66723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09142" y="6359237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졸업연구 제안서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9927573" y="5682128"/>
            <a:ext cx="1866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2012150015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나지원</a:t>
            </a:r>
            <a:endParaRPr kumimoji="1"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2012150017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박상근</a:t>
            </a:r>
            <a:endParaRPr kumimoji="1"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2012150019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박재하</a:t>
            </a:r>
            <a:endParaRPr kumimoji="1"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지도교수</a:t>
            </a:r>
            <a:r>
              <a:rPr kumimoji="1"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공기석 교수님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"/>
            <a:ext cx="12207242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51" y="837973"/>
            <a:ext cx="3931389" cy="5565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38" y="837973"/>
            <a:ext cx="3931389" cy="5565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40" y="837974"/>
            <a:ext cx="3931389" cy="5565501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85" y="837975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80" y="837975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40" y="837972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7" y="837974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21" y="837976"/>
            <a:ext cx="3931386" cy="5565498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sp>
        <p:nvSpPr>
          <p:cNvPr id="20" name="자유형 19"/>
          <p:cNvSpPr/>
          <p:nvPr/>
        </p:nvSpPr>
        <p:spPr>
          <a:xfrm>
            <a:off x="7533197" y="837972"/>
            <a:ext cx="3946631" cy="5565559"/>
          </a:xfrm>
          <a:custGeom>
            <a:avLst/>
            <a:gdLst>
              <a:gd name="connsiteX0" fmla="*/ 2878477 w 3946631"/>
              <a:gd name="connsiteY0" fmla="*/ 4926656 h 5565559"/>
              <a:gd name="connsiteX1" fmla="*/ 2878477 w 3946631"/>
              <a:gd name="connsiteY1" fmla="*/ 5034508 h 5565559"/>
              <a:gd name="connsiteX2" fmla="*/ 2060858 w 3946631"/>
              <a:gd name="connsiteY2" fmla="*/ 5034508 h 5565559"/>
              <a:gd name="connsiteX3" fmla="*/ 2060858 w 3946631"/>
              <a:gd name="connsiteY3" fmla="*/ 5157600 h 5565559"/>
              <a:gd name="connsiteX4" fmla="*/ 2878477 w 3946631"/>
              <a:gd name="connsiteY4" fmla="*/ 5157600 h 5565559"/>
              <a:gd name="connsiteX5" fmla="*/ 3633890 w 3946631"/>
              <a:gd name="connsiteY5" fmla="*/ 5157600 h 5565559"/>
              <a:gd name="connsiteX6" fmla="*/ 3633890 w 3946631"/>
              <a:gd name="connsiteY6" fmla="*/ 4926656 h 5565559"/>
              <a:gd name="connsiteX7" fmla="*/ 0 w 3946631"/>
              <a:gd name="connsiteY7" fmla="*/ 0 h 5565559"/>
              <a:gd name="connsiteX8" fmla="*/ 3946631 w 3946631"/>
              <a:gd name="connsiteY8" fmla="*/ 0 h 5565559"/>
              <a:gd name="connsiteX9" fmla="*/ 3946631 w 3946631"/>
              <a:gd name="connsiteY9" fmla="*/ 5565559 h 5565559"/>
              <a:gd name="connsiteX10" fmla="*/ 0 w 3946631"/>
              <a:gd name="connsiteY10" fmla="*/ 5565559 h 556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46631" h="5565559">
                <a:moveTo>
                  <a:pt x="2878477" y="4926656"/>
                </a:moveTo>
                <a:lnTo>
                  <a:pt x="2878477" y="5034508"/>
                </a:lnTo>
                <a:lnTo>
                  <a:pt x="2060858" y="5034508"/>
                </a:lnTo>
                <a:lnTo>
                  <a:pt x="2060858" y="5157600"/>
                </a:lnTo>
                <a:lnTo>
                  <a:pt x="2878477" y="5157600"/>
                </a:lnTo>
                <a:lnTo>
                  <a:pt x="3633890" y="5157600"/>
                </a:lnTo>
                <a:lnTo>
                  <a:pt x="3633890" y="4926656"/>
                </a:lnTo>
                <a:close/>
                <a:moveTo>
                  <a:pt x="0" y="0"/>
                </a:moveTo>
                <a:lnTo>
                  <a:pt x="3946631" y="0"/>
                </a:lnTo>
                <a:lnTo>
                  <a:pt x="3946631" y="5565559"/>
                </a:lnTo>
                <a:lnTo>
                  <a:pt x="0" y="5565559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" name="TextBox 26"/>
          <p:cNvSpPr txBox="1"/>
          <p:nvPr/>
        </p:nvSpPr>
        <p:spPr>
          <a:xfrm>
            <a:off x="4180581" y="4144877"/>
            <a:ext cx="710056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초등학교 고학년 학생들의 정서지능 향상에 긍정적인 효과가 있음을 알 수 있다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ko-KR" altLang="en-US" sz="24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12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3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242" y="1"/>
            <a:ext cx="12192000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51" y="837973"/>
            <a:ext cx="3931389" cy="5565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08" y="837972"/>
            <a:ext cx="3931389" cy="5565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40" y="837974"/>
            <a:ext cx="3931389" cy="5565501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85" y="837975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80" y="837975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53" y="837975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7" y="837974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21" y="837976"/>
            <a:ext cx="3931386" cy="5565498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sp>
        <p:nvSpPr>
          <p:cNvPr id="20" name="자유형 19"/>
          <p:cNvSpPr/>
          <p:nvPr/>
        </p:nvSpPr>
        <p:spPr>
          <a:xfrm>
            <a:off x="8911228" y="837972"/>
            <a:ext cx="2550768" cy="5565501"/>
          </a:xfrm>
          <a:custGeom>
            <a:avLst/>
            <a:gdLst>
              <a:gd name="connsiteX0" fmla="*/ 650274 w 2550768"/>
              <a:gd name="connsiteY0" fmla="*/ 3914501 h 5565501"/>
              <a:gd name="connsiteX1" fmla="*/ 650274 w 2550768"/>
              <a:gd name="connsiteY1" fmla="*/ 4131069 h 5565501"/>
              <a:gd name="connsiteX2" fmla="*/ 650274 w 2550768"/>
              <a:gd name="connsiteY2" fmla="*/ 4239354 h 5565501"/>
              <a:gd name="connsiteX3" fmla="*/ 1954263 w 2550768"/>
              <a:gd name="connsiteY3" fmla="*/ 4239354 h 5565501"/>
              <a:gd name="connsiteX4" fmla="*/ 1954263 w 2550768"/>
              <a:gd name="connsiteY4" fmla="*/ 4131069 h 5565501"/>
              <a:gd name="connsiteX5" fmla="*/ 2233272 w 2550768"/>
              <a:gd name="connsiteY5" fmla="*/ 4131069 h 5565501"/>
              <a:gd name="connsiteX6" fmla="*/ 2233272 w 2550768"/>
              <a:gd name="connsiteY6" fmla="*/ 3914501 h 5565501"/>
              <a:gd name="connsiteX7" fmla="*/ 2105823 w 2550768"/>
              <a:gd name="connsiteY7" fmla="*/ 3800199 h 5565501"/>
              <a:gd name="connsiteX8" fmla="*/ 2105823 w 2550768"/>
              <a:gd name="connsiteY8" fmla="*/ 3914499 h 5565501"/>
              <a:gd name="connsiteX9" fmla="*/ 2233273 w 2550768"/>
              <a:gd name="connsiteY9" fmla="*/ 3914499 h 5565501"/>
              <a:gd name="connsiteX10" fmla="*/ 2233273 w 2550768"/>
              <a:gd name="connsiteY10" fmla="*/ 3800199 h 5565501"/>
              <a:gd name="connsiteX11" fmla="*/ 0 w 2550768"/>
              <a:gd name="connsiteY11" fmla="*/ 0 h 5565501"/>
              <a:gd name="connsiteX12" fmla="*/ 2550768 w 2550768"/>
              <a:gd name="connsiteY12" fmla="*/ 0 h 5565501"/>
              <a:gd name="connsiteX13" fmla="*/ 2550768 w 2550768"/>
              <a:gd name="connsiteY13" fmla="*/ 5565501 h 5565501"/>
              <a:gd name="connsiteX14" fmla="*/ 0 w 2550768"/>
              <a:gd name="connsiteY14" fmla="*/ 5565501 h 556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50768" h="5565501">
                <a:moveTo>
                  <a:pt x="650274" y="3914501"/>
                </a:moveTo>
                <a:lnTo>
                  <a:pt x="650274" y="4131069"/>
                </a:lnTo>
                <a:lnTo>
                  <a:pt x="650274" y="4239354"/>
                </a:lnTo>
                <a:lnTo>
                  <a:pt x="1954263" y="4239354"/>
                </a:lnTo>
                <a:lnTo>
                  <a:pt x="1954263" y="4131069"/>
                </a:lnTo>
                <a:lnTo>
                  <a:pt x="2233272" y="4131069"/>
                </a:lnTo>
                <a:lnTo>
                  <a:pt x="2233272" y="3914501"/>
                </a:lnTo>
                <a:close/>
                <a:moveTo>
                  <a:pt x="2105823" y="3800199"/>
                </a:moveTo>
                <a:lnTo>
                  <a:pt x="2105823" y="3914499"/>
                </a:lnTo>
                <a:lnTo>
                  <a:pt x="2233273" y="3914499"/>
                </a:lnTo>
                <a:lnTo>
                  <a:pt x="2233273" y="3800199"/>
                </a:lnTo>
                <a:close/>
                <a:moveTo>
                  <a:pt x="0" y="0"/>
                </a:moveTo>
                <a:lnTo>
                  <a:pt x="2550768" y="0"/>
                </a:lnTo>
                <a:lnTo>
                  <a:pt x="2550768" y="5565501"/>
                </a:lnTo>
                <a:lnTo>
                  <a:pt x="0" y="5565501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2" name="TextBox 26"/>
          <p:cNvSpPr txBox="1"/>
          <p:nvPr/>
        </p:nvSpPr>
        <p:spPr>
          <a:xfrm>
            <a:off x="3980323" y="3020557"/>
            <a:ext cx="7100569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 자신의 존재 가치에 대한 긍정적인 믿음과 자신의 능력에 대한 자신감을 키울 수 있으며 이러한 자아존중감의 함양은 앞으로의 원만한 삶을 사는데 큰도움 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ko-KR" altLang="en-US" sz="24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15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242" y="1"/>
            <a:ext cx="12192000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사례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1" t="5741" r="29108" b="1926"/>
          <a:stretch/>
        </p:blipFill>
        <p:spPr>
          <a:xfrm>
            <a:off x="289364" y="921543"/>
            <a:ext cx="2728913" cy="3957638"/>
          </a:xfrm>
          <a:prstGeom prst="rect">
            <a:avLst/>
          </a:prstGeom>
        </p:spPr>
      </p:pic>
      <p:sp>
        <p:nvSpPr>
          <p:cNvPr id="15" name="TextBox 26"/>
          <p:cNvSpPr txBox="1"/>
          <p:nvPr/>
        </p:nvSpPr>
        <p:spPr>
          <a:xfrm>
            <a:off x="455132" y="5539113"/>
            <a:ext cx="204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Parrot POT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16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23220"/>
              </p:ext>
            </p:extLst>
          </p:nvPr>
        </p:nvGraphicFramePr>
        <p:xfrm>
          <a:off x="3033519" y="1870610"/>
          <a:ext cx="8814897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299"/>
                <a:gridCol w="2938299"/>
                <a:gridCol w="2938299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Parrot</a:t>
                      </a:r>
                      <a:r>
                        <a:rPr lang="en-US" altLang="ko-KR" sz="2000" b="1" baseline="0" dirty="0" smtClean="0"/>
                        <a:t> POT</a:t>
                      </a:r>
                      <a:endParaRPr lang="ko-KR" altLang="en-US" sz="2000" b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/>
                        <a:t>졸업 작품</a:t>
                      </a:r>
                      <a:endParaRPr lang="ko-KR" altLang="en-US" sz="2000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자동 급수 시스템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추후 추가 가능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흙 온도</a:t>
                      </a:r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 습도 상태 확인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일조량 확인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천여개의 식물 정보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2000" b="1" dirty="0" smtClean="0">
                          <a:solidFill>
                            <a:schemeClr val="bg1"/>
                          </a:solidFill>
                        </a:rPr>
                        <a:t>Δ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배지 부여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일기 작성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bg1"/>
                          </a:solidFill>
                        </a:rPr>
                        <a:t>사진 및 영상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1"/>
            <a:ext cx="12207242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사례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71" y="2649061"/>
            <a:ext cx="4208936" cy="28059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26" y="2649064"/>
            <a:ext cx="4221926" cy="2805957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18" name="직사각형 17"/>
          <p:cNvSpPr/>
          <p:nvPr/>
        </p:nvSpPr>
        <p:spPr>
          <a:xfrm>
            <a:off x="1275418" y="2649063"/>
            <a:ext cx="4221926" cy="2805957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481271" y="2649060"/>
            <a:ext cx="4208936" cy="280595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91" y="981694"/>
            <a:ext cx="3667654" cy="3667654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17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"/>
            <a:ext cx="12207242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36380" y="1328737"/>
            <a:ext cx="1687667" cy="3771900"/>
          </a:xfrm>
          <a:prstGeom prst="rect">
            <a:avLst/>
          </a:prstGeom>
        </p:spPr>
      </p:pic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사례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6200" y="1328737"/>
            <a:ext cx="1659600" cy="3771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67953" y="1328737"/>
            <a:ext cx="1581735" cy="3771900"/>
          </a:xfrm>
          <a:prstGeom prst="rect">
            <a:avLst/>
          </a:prstGeom>
        </p:spPr>
      </p:pic>
      <p:sp>
        <p:nvSpPr>
          <p:cNvPr id="14" name="TextBox 26"/>
          <p:cNvSpPr txBox="1"/>
          <p:nvPr/>
        </p:nvSpPr>
        <p:spPr>
          <a:xfrm>
            <a:off x="669715" y="5675321"/>
            <a:ext cx="1086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어린이에게 배지를 수여함으로써 성취감을 느껴 식물을 자율적으로 키울 수 있도록 유도</a:t>
            </a:r>
            <a:endParaRPr lang="en-US" altLang="ko-KR" sz="2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18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3049898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t="25213" r="1106" b="31828"/>
          <a:stretch/>
        </p:blipFill>
        <p:spPr>
          <a:xfrm>
            <a:off x="1" y="1964685"/>
            <a:ext cx="12192000" cy="33475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Chapter3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73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수행 시나리오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19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7574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3049898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1106" b="119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26"/>
          <p:cNvSpPr txBox="1"/>
          <p:nvPr/>
        </p:nvSpPr>
        <p:spPr>
          <a:xfrm>
            <a:off x="8654902" y="0"/>
            <a:ext cx="328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수행 시나리오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8121" r="26933" b="10367"/>
          <a:stretch/>
        </p:blipFill>
        <p:spPr>
          <a:xfrm>
            <a:off x="5499462" y="2528595"/>
            <a:ext cx="1193075" cy="20247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6371" r="29848"/>
          <a:stretch/>
        </p:blipFill>
        <p:spPr>
          <a:xfrm>
            <a:off x="2502826" y="2693268"/>
            <a:ext cx="1403648" cy="147146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5525" y="2517293"/>
            <a:ext cx="1823411" cy="1823411"/>
          </a:xfrm>
          <a:prstGeom prst="rect">
            <a:avLst/>
          </a:prstGeom>
        </p:spPr>
      </p:pic>
      <p:sp>
        <p:nvSpPr>
          <p:cNvPr id="42" name="타원 41"/>
          <p:cNvSpPr>
            <a:spLocks noChangeAspect="1"/>
          </p:cNvSpPr>
          <p:nvPr/>
        </p:nvSpPr>
        <p:spPr>
          <a:xfrm>
            <a:off x="8202167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/>
          <p:cNvSpPr>
            <a:spLocks noChangeAspect="1"/>
          </p:cNvSpPr>
          <p:nvPr/>
        </p:nvSpPr>
        <p:spPr>
          <a:xfrm>
            <a:off x="7668738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/>
          <p:cNvSpPr>
            <a:spLocks noChangeAspect="1"/>
          </p:cNvSpPr>
          <p:nvPr/>
        </p:nvSpPr>
        <p:spPr>
          <a:xfrm>
            <a:off x="7122466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5107710" y="3447538"/>
            <a:ext cx="186858" cy="186858"/>
          </a:xfrm>
          <a:prstGeom prst="ellipse">
            <a:avLst/>
          </a:pr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4574281" y="3447538"/>
            <a:ext cx="186858" cy="186858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4028009" y="3447538"/>
            <a:ext cx="186858" cy="186858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26"/>
          <p:cNvSpPr txBox="1"/>
          <p:nvPr/>
        </p:nvSpPr>
        <p:spPr>
          <a:xfrm>
            <a:off x="4931435" y="5161739"/>
            <a:ext cx="232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흙 수분</a:t>
            </a:r>
            <a:r>
              <a:rPr lang="en-US" altLang="ko-KR" sz="16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6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온도 등 데이터 전송</a:t>
            </a:r>
            <a:endParaRPr lang="ko-KR" altLang="en-US" sz="16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4" name="타원 53"/>
          <p:cNvSpPr>
            <a:spLocks noChangeAspect="1"/>
          </p:cNvSpPr>
          <p:nvPr/>
        </p:nvSpPr>
        <p:spPr>
          <a:xfrm>
            <a:off x="3701329" y="2678629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3970041" y="2402492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타원 57"/>
          <p:cNvSpPr>
            <a:spLocks noChangeAspect="1"/>
          </p:cNvSpPr>
          <p:nvPr/>
        </p:nvSpPr>
        <p:spPr>
          <a:xfrm>
            <a:off x="4292641" y="2165119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4667710" y="1950895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타원 59"/>
          <p:cNvSpPr>
            <a:spLocks noChangeAspect="1"/>
          </p:cNvSpPr>
          <p:nvPr/>
        </p:nvSpPr>
        <p:spPr>
          <a:xfrm>
            <a:off x="5095518" y="1800613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타원 60"/>
          <p:cNvSpPr>
            <a:spLocks noChangeAspect="1"/>
          </p:cNvSpPr>
          <p:nvPr/>
        </p:nvSpPr>
        <p:spPr>
          <a:xfrm>
            <a:off x="5566526" y="1688646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타원 61"/>
          <p:cNvSpPr>
            <a:spLocks noChangeAspect="1"/>
          </p:cNvSpPr>
          <p:nvPr/>
        </p:nvSpPr>
        <p:spPr>
          <a:xfrm>
            <a:off x="6438610" y="1688646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/>
          <p:cNvSpPr>
            <a:spLocks noChangeAspect="1"/>
          </p:cNvSpPr>
          <p:nvPr/>
        </p:nvSpPr>
        <p:spPr>
          <a:xfrm>
            <a:off x="7325485" y="1958932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/>
          <p:cNvSpPr>
            <a:spLocks noChangeAspect="1"/>
          </p:cNvSpPr>
          <p:nvPr/>
        </p:nvSpPr>
        <p:spPr>
          <a:xfrm>
            <a:off x="6897677" y="1800788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타원 64"/>
          <p:cNvSpPr>
            <a:spLocks noChangeAspect="1"/>
          </p:cNvSpPr>
          <p:nvPr/>
        </p:nvSpPr>
        <p:spPr>
          <a:xfrm>
            <a:off x="7696168" y="2165119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/>
          <p:cNvSpPr>
            <a:spLocks noChangeAspect="1"/>
          </p:cNvSpPr>
          <p:nvPr/>
        </p:nvSpPr>
        <p:spPr>
          <a:xfrm>
            <a:off x="8022906" y="2402492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타원 66"/>
          <p:cNvSpPr>
            <a:spLocks noChangeAspect="1"/>
          </p:cNvSpPr>
          <p:nvPr/>
        </p:nvSpPr>
        <p:spPr>
          <a:xfrm>
            <a:off x="8297713" y="2678629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TextBox 26"/>
          <p:cNvSpPr txBox="1"/>
          <p:nvPr/>
        </p:nvSpPr>
        <p:spPr>
          <a:xfrm>
            <a:off x="4893245" y="5164400"/>
            <a:ext cx="232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어린이가 화분에 물주기</a:t>
            </a:r>
            <a:endParaRPr lang="ko-KR" altLang="en-US" sz="16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730239" y="1771559"/>
            <a:ext cx="740377" cy="805198"/>
            <a:chOff x="1683009" y="828226"/>
            <a:chExt cx="740377" cy="805198"/>
          </a:xfrm>
        </p:grpSpPr>
        <p:sp>
          <p:nvSpPr>
            <p:cNvPr id="69" name="TextBox 26"/>
            <p:cNvSpPr txBox="1"/>
            <p:nvPr/>
          </p:nvSpPr>
          <p:spPr>
            <a:xfrm>
              <a:off x="1683009" y="1294870"/>
              <a:ext cx="740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물 부족</a:t>
              </a:r>
              <a:endParaRPr lang="en-US" altLang="ko-KR" sz="1600" spc="-15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7334" y="828226"/>
              <a:ext cx="551728" cy="551728"/>
            </a:xfrm>
            <a:prstGeom prst="rect">
              <a:avLst/>
            </a:prstGeom>
          </p:spPr>
        </p:pic>
      </p:grpSp>
      <p:sp>
        <p:nvSpPr>
          <p:cNvPr id="73" name="TextBox 26"/>
          <p:cNvSpPr txBox="1"/>
          <p:nvPr/>
        </p:nvSpPr>
        <p:spPr>
          <a:xfrm>
            <a:off x="5233831" y="5161908"/>
            <a:ext cx="1599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물 부족 경고 알람</a:t>
            </a:r>
            <a:endParaRPr lang="ko-KR" altLang="en-US" sz="16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타원 56"/>
          <p:cNvSpPr>
            <a:spLocks noChangeAspect="1"/>
          </p:cNvSpPr>
          <p:nvPr/>
        </p:nvSpPr>
        <p:spPr>
          <a:xfrm>
            <a:off x="6002568" y="1655679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텍스트 상자 33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chemeClr val="bg1"/>
                </a:solidFill>
              </a:rPr>
              <a:t>2</a:t>
            </a:r>
            <a:r>
              <a:rPr kumimoji="1" lang="en-US" altLang="ko-KR" sz="1600" smtClean="0">
                <a:solidFill>
                  <a:schemeClr val="bg1"/>
                </a:solidFill>
              </a:rPr>
              <a:t>0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24060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2" grpId="1"/>
      <p:bldP spid="52" grpId="2"/>
      <p:bldP spid="54" grpId="0" animBg="1"/>
      <p:bldP spid="54" grpId="1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8" grpId="1"/>
      <p:bldP spid="73" grpId="0"/>
      <p:bldP spid="73" grpId="1"/>
      <p:bldP spid="73" grpId="2"/>
      <p:bldP spid="57" grpId="0" animBg="1"/>
      <p:bldP spid="5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3049898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1106" b="119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5562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8654902" y="0"/>
            <a:ext cx="328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수행 시나리오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8121" r="26933" b="10367"/>
          <a:stretch/>
        </p:blipFill>
        <p:spPr>
          <a:xfrm>
            <a:off x="5499462" y="2528595"/>
            <a:ext cx="1193075" cy="202474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98"/>
          <a:stretch/>
        </p:blipFill>
        <p:spPr>
          <a:xfrm flipH="1">
            <a:off x="2909102" y="3956021"/>
            <a:ext cx="597108" cy="730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6371" r="29848"/>
          <a:stretch/>
        </p:blipFill>
        <p:spPr>
          <a:xfrm>
            <a:off x="2502826" y="2693268"/>
            <a:ext cx="1403648" cy="147146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5525" y="2517293"/>
            <a:ext cx="1823411" cy="1823411"/>
          </a:xfrm>
          <a:prstGeom prst="rect">
            <a:avLst/>
          </a:prstGeom>
        </p:spPr>
      </p:pic>
      <p:sp>
        <p:nvSpPr>
          <p:cNvPr id="42" name="타원 41"/>
          <p:cNvSpPr>
            <a:spLocks noChangeAspect="1"/>
          </p:cNvSpPr>
          <p:nvPr/>
        </p:nvSpPr>
        <p:spPr>
          <a:xfrm>
            <a:off x="8202167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/>
          <p:cNvSpPr>
            <a:spLocks noChangeAspect="1"/>
          </p:cNvSpPr>
          <p:nvPr/>
        </p:nvSpPr>
        <p:spPr>
          <a:xfrm>
            <a:off x="7668738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/>
          <p:cNvSpPr>
            <a:spLocks noChangeAspect="1"/>
          </p:cNvSpPr>
          <p:nvPr/>
        </p:nvSpPr>
        <p:spPr>
          <a:xfrm>
            <a:off x="7122466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5107710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4574281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4028009" y="3447538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20" y="3288109"/>
            <a:ext cx="778340" cy="778340"/>
          </a:xfrm>
          <a:prstGeom prst="rect">
            <a:avLst/>
          </a:prstGeom>
        </p:spPr>
      </p:pic>
      <p:sp>
        <p:nvSpPr>
          <p:cNvPr id="34" name="TextBox 26"/>
          <p:cNvSpPr txBox="1"/>
          <p:nvPr/>
        </p:nvSpPr>
        <p:spPr>
          <a:xfrm>
            <a:off x="5480518" y="2062238"/>
            <a:ext cx="1230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배지 수여</a:t>
            </a:r>
            <a:endParaRPr lang="ko-KR" altLang="en-US" sz="2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2</a:t>
            </a:r>
            <a:r>
              <a:rPr kumimoji="1" lang="en-US" altLang="ko-KR" sz="1600" dirty="0">
                <a:solidFill>
                  <a:schemeClr val="bg1"/>
                </a:solidFill>
              </a:rPr>
              <a:t>1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34" grpId="0"/>
      <p:bldP spid="3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3" b="30286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Chapter4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73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2</a:t>
            </a:r>
            <a:r>
              <a:rPr kumimoji="1" lang="en-US" altLang="ko-KR" sz="1600" dirty="0"/>
              <a:t>2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3276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738360" y="11430"/>
            <a:ext cx="22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시스템 구성도</a:t>
            </a:r>
            <a:endParaRPr lang="en-US" altLang="ko-KR" sz="2800" spc="-150" dirty="0" smtClean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8121" r="26933" b="10367"/>
          <a:stretch/>
        </p:blipFill>
        <p:spPr>
          <a:xfrm>
            <a:off x="5509604" y="2908239"/>
            <a:ext cx="1193075" cy="20247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6371" r="29848"/>
          <a:stretch/>
        </p:blipFill>
        <p:spPr>
          <a:xfrm>
            <a:off x="1028356" y="3242027"/>
            <a:ext cx="1403648" cy="1471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17914" r="41500" b="18259"/>
          <a:stretch/>
        </p:blipFill>
        <p:spPr>
          <a:xfrm>
            <a:off x="3826158" y="3404570"/>
            <a:ext cx="592019" cy="11463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64" y="2808712"/>
            <a:ext cx="925484" cy="6639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79" y="2824081"/>
            <a:ext cx="996100" cy="66390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H="1">
            <a:off x="9012785" y="3691723"/>
            <a:ext cx="1325121" cy="1134034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755366" y="3242027"/>
            <a:ext cx="1238906" cy="1170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473231" y="3996424"/>
            <a:ext cx="1036373" cy="18667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093386" y="3156031"/>
            <a:ext cx="815318" cy="28846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482201" y="3996424"/>
            <a:ext cx="1288903" cy="0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7971381" y="3414298"/>
            <a:ext cx="1041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 smtClean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Rasberry</a:t>
            </a:r>
            <a:r>
              <a:rPr lang="en-US" altLang="ko-KR" sz="1600" spc="-150" dirty="0" smtClean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 PI</a:t>
            </a:r>
          </a:p>
        </p:txBody>
      </p:sp>
      <p:sp>
        <p:nvSpPr>
          <p:cNvPr id="24" name="TextBox 26"/>
          <p:cNvSpPr txBox="1"/>
          <p:nvPr/>
        </p:nvSpPr>
        <p:spPr>
          <a:xfrm>
            <a:off x="9780554" y="3404773"/>
            <a:ext cx="105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smtClean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Arduino</a:t>
            </a:r>
          </a:p>
        </p:txBody>
      </p:sp>
      <p:sp>
        <p:nvSpPr>
          <p:cNvPr id="27" name="텍스트 상자 2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  <a:latin typeface="+mj-lt"/>
              </a:rPr>
              <a:t>2</a:t>
            </a:r>
            <a:r>
              <a:rPr kumimoji="1" lang="en-US" altLang="ko-KR" sz="1600" dirty="0">
                <a:solidFill>
                  <a:schemeClr val="bg1"/>
                </a:solidFill>
                <a:latin typeface="+mj-lt"/>
              </a:rPr>
              <a:t>3</a:t>
            </a:r>
            <a:endParaRPr kumimoji="1"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0087"/>
              </p:ext>
            </p:extLst>
          </p:nvPr>
        </p:nvGraphicFramePr>
        <p:xfrm>
          <a:off x="708609" y="1156791"/>
          <a:ext cx="5129092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546"/>
                <a:gridCol w="2564546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알림 출력</a:t>
                      </a:r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LED,</a:t>
                      </a:r>
                      <a:r>
                        <a:rPr lang="en-US" altLang="ko-KR" baseline="0" dirty="0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Camera </a:t>
                      </a:r>
                      <a:r>
                        <a:rPr lang="ko-KR" altLang="en-US" baseline="0" dirty="0" smtClean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제어</a:t>
                      </a:r>
                      <a:endParaRPr lang="ko-KR" altLang="en-US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식물 성장 일지 작성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실시간 화분 영상 출력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244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로그인 기능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송수신 기능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44509"/>
              </p:ext>
            </p:extLst>
          </p:nvPr>
        </p:nvGraphicFramePr>
        <p:xfrm>
          <a:off x="4813837" y="5191976"/>
          <a:ext cx="225666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66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카메라 데이터 관리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로그인 데이터 관리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송수신 기능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17464"/>
              </p:ext>
            </p:extLst>
          </p:nvPr>
        </p:nvGraphicFramePr>
        <p:xfrm>
          <a:off x="6982181" y="1410070"/>
          <a:ext cx="212719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196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사진 및 영상 촬영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데이터 관리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송수신 기능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32242"/>
              </p:ext>
            </p:extLst>
          </p:nvPr>
        </p:nvGraphicFramePr>
        <p:xfrm>
          <a:off x="9346075" y="1778946"/>
          <a:ext cx="19836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661"/>
              </a:tblGrid>
              <a:tr h="3285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LED </a:t>
                      </a:r>
                      <a:r>
                        <a:rPr lang="ko-KR" altLang="en-US" dirty="0" smtClean="0"/>
                        <a:t>제어</a:t>
                      </a:r>
                      <a:endParaRPr lang="ko-KR" altLang="en-US" dirty="0" smtClean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센서 데이터 수신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46" y="4073579"/>
            <a:ext cx="1025378" cy="10253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1402" y="4172240"/>
            <a:ext cx="1823411" cy="1823411"/>
          </a:xfrm>
          <a:prstGeom prst="rect">
            <a:avLst/>
          </a:prstGeom>
        </p:spPr>
      </p:pic>
      <p:sp>
        <p:nvSpPr>
          <p:cNvPr id="31" name="TextBox 26"/>
          <p:cNvSpPr txBox="1"/>
          <p:nvPr/>
        </p:nvSpPr>
        <p:spPr>
          <a:xfrm>
            <a:off x="8492083" y="4860221"/>
            <a:ext cx="1041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smtClean="0">
                <a:solidFill>
                  <a:schemeClr val="bg1"/>
                </a:solidFill>
                <a:latin typeface="+mj-lt"/>
                <a:ea typeface="나눔고딕 ExtraBold" panose="020D0904000000000000" pitchFamily="50" charset="-127"/>
              </a:rPr>
              <a:t>Sensor</a:t>
            </a:r>
            <a:endParaRPr lang="en-US" altLang="ko-KR" sz="1600" spc="-150" dirty="0" smtClean="0">
              <a:solidFill>
                <a:schemeClr val="bg1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8339"/>
              </p:ext>
            </p:extLst>
          </p:nvPr>
        </p:nvGraphicFramePr>
        <p:xfrm>
          <a:off x="9420797" y="4581656"/>
          <a:ext cx="1983661" cy="1476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661"/>
              </a:tblGrid>
              <a:tr h="3792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온도 측정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습도 측정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조도 측정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측정 데이터 송신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286636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722165" y="715218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I N D E X</a:t>
            </a:r>
            <a:endParaRPr kumimoji="1"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76296" y="2435149"/>
            <a:ext cx="2323195" cy="646331"/>
            <a:chOff x="611560" y="1484784"/>
            <a:chExt cx="2323195" cy="646331"/>
          </a:xfrm>
        </p:grpSpPr>
        <p:sp>
          <p:nvSpPr>
            <p:cNvPr id="151" name="텍스트 상자 150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01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2" name="텍스트 상자 151"/>
            <p:cNvSpPr txBox="1"/>
            <p:nvPr/>
          </p:nvSpPr>
          <p:spPr>
            <a:xfrm>
              <a:off x="1163116" y="1592505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졸업 연구 개요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576296" y="3406521"/>
            <a:ext cx="2635781" cy="646331"/>
            <a:chOff x="611560" y="1484784"/>
            <a:chExt cx="2635781" cy="646331"/>
          </a:xfrm>
        </p:grpSpPr>
        <p:sp>
          <p:nvSpPr>
            <p:cNvPr id="154" name="텍스트 상자 153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02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5" name="텍스트 상자 154"/>
            <p:cNvSpPr txBox="1"/>
            <p:nvPr/>
          </p:nvSpPr>
          <p:spPr>
            <a:xfrm>
              <a:off x="1163116" y="1592505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관련 연구 및 사례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1576296" y="4362455"/>
            <a:ext cx="3044546" cy="646331"/>
            <a:chOff x="611560" y="1484784"/>
            <a:chExt cx="3044546" cy="646331"/>
          </a:xfrm>
        </p:grpSpPr>
        <p:sp>
          <p:nvSpPr>
            <p:cNvPr id="157" name="텍스트 상자 156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03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8" name="텍스트 상자 157"/>
            <p:cNvSpPr txBox="1"/>
            <p:nvPr/>
          </p:nvSpPr>
          <p:spPr>
            <a:xfrm>
              <a:off x="1163116" y="159250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시스템 수행 시나리오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602669" y="2435149"/>
            <a:ext cx="2251061" cy="646331"/>
            <a:chOff x="611559" y="1484784"/>
            <a:chExt cx="2251061" cy="646331"/>
          </a:xfrm>
        </p:grpSpPr>
        <p:sp>
          <p:nvSpPr>
            <p:cNvPr id="160" name="텍스트 상자 159"/>
            <p:cNvSpPr txBox="1"/>
            <p:nvPr/>
          </p:nvSpPr>
          <p:spPr>
            <a:xfrm>
              <a:off x="611559" y="1484784"/>
              <a:ext cx="820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04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1" name="텍스트 상자 160"/>
            <p:cNvSpPr txBox="1"/>
            <p:nvPr/>
          </p:nvSpPr>
          <p:spPr>
            <a:xfrm>
              <a:off x="1163116" y="1592505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시스템 구성도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604122" y="3406518"/>
            <a:ext cx="3188817" cy="646331"/>
            <a:chOff x="611559" y="1484784"/>
            <a:chExt cx="3188817" cy="646331"/>
          </a:xfrm>
        </p:grpSpPr>
        <p:sp>
          <p:nvSpPr>
            <p:cNvPr id="163" name="텍스트 상자 162"/>
            <p:cNvSpPr txBox="1"/>
            <p:nvPr/>
          </p:nvSpPr>
          <p:spPr>
            <a:xfrm>
              <a:off x="611559" y="1484784"/>
              <a:ext cx="819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05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4" name="텍스트 상자 163"/>
            <p:cNvSpPr txBox="1"/>
            <p:nvPr/>
          </p:nvSpPr>
          <p:spPr>
            <a:xfrm>
              <a:off x="1163116" y="1592505"/>
              <a:ext cx="2637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개발 환경 및 개발 방법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602670" y="4362454"/>
            <a:ext cx="1770159" cy="646331"/>
            <a:chOff x="611560" y="1484784"/>
            <a:chExt cx="1770159" cy="646331"/>
          </a:xfrm>
        </p:grpSpPr>
        <p:sp>
          <p:nvSpPr>
            <p:cNvPr id="166" name="텍스트 상자 165"/>
            <p:cNvSpPr txBox="1"/>
            <p:nvPr/>
          </p:nvSpPr>
          <p:spPr>
            <a:xfrm>
              <a:off x="611560" y="1484784"/>
              <a:ext cx="84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06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7" name="텍스트 상자 166"/>
            <p:cNvSpPr txBox="1"/>
            <p:nvPr/>
          </p:nvSpPr>
          <p:spPr>
            <a:xfrm>
              <a:off x="1163116" y="1592505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업무 분담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7731762" y="2435143"/>
            <a:ext cx="2876231" cy="646331"/>
            <a:chOff x="611560" y="1484784"/>
            <a:chExt cx="2876231" cy="646331"/>
          </a:xfrm>
        </p:grpSpPr>
        <p:sp>
          <p:nvSpPr>
            <p:cNvPr id="169" name="텍스트 상자 168"/>
            <p:cNvSpPr txBox="1"/>
            <p:nvPr/>
          </p:nvSpPr>
          <p:spPr>
            <a:xfrm>
              <a:off x="611560" y="1484784"/>
              <a:ext cx="743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07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0" name="텍스트 상자 169"/>
            <p:cNvSpPr txBox="1"/>
            <p:nvPr/>
          </p:nvSpPr>
          <p:spPr>
            <a:xfrm>
              <a:off x="1163116" y="1592505"/>
              <a:ext cx="2324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졸업 연구 수행 일정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7731761" y="3406516"/>
            <a:ext cx="3044547" cy="646331"/>
            <a:chOff x="611559" y="1484784"/>
            <a:chExt cx="3044547" cy="646331"/>
          </a:xfrm>
        </p:grpSpPr>
        <p:sp>
          <p:nvSpPr>
            <p:cNvPr id="172" name="텍스트 상자 171"/>
            <p:cNvSpPr txBox="1"/>
            <p:nvPr/>
          </p:nvSpPr>
          <p:spPr>
            <a:xfrm>
              <a:off x="611559" y="1484784"/>
              <a:ext cx="843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08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3" name="텍스트 상자 172"/>
            <p:cNvSpPr txBox="1"/>
            <p:nvPr/>
          </p:nvSpPr>
          <p:spPr>
            <a:xfrm>
              <a:off x="1163116" y="159250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필요기술 및 참고문헌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175" name="직선 연결선[R] 174"/>
          <p:cNvCxnSpPr/>
          <p:nvPr/>
        </p:nvCxnSpPr>
        <p:spPr>
          <a:xfrm>
            <a:off x="4600652" y="2391083"/>
            <a:ext cx="0" cy="2689254"/>
          </a:xfrm>
          <a:prstGeom prst="line">
            <a:avLst/>
          </a:prstGeom>
          <a:ln w="31750">
            <a:solidFill>
              <a:srgbClr val="9CC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7731761" y="4336319"/>
            <a:ext cx="1310098" cy="646331"/>
            <a:chOff x="611559" y="1484784"/>
            <a:chExt cx="1310098" cy="646331"/>
          </a:xfrm>
        </p:grpSpPr>
        <p:sp>
          <p:nvSpPr>
            <p:cNvPr id="177" name="텍스트 상자 176"/>
            <p:cNvSpPr txBox="1"/>
            <p:nvPr/>
          </p:nvSpPr>
          <p:spPr>
            <a:xfrm>
              <a:off x="611559" y="1484784"/>
              <a:ext cx="743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 smtClean="0">
                  <a:solidFill>
                    <a:srgbClr val="9CCF32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09</a:t>
              </a:r>
              <a:endParaRPr kumimoji="1" lang="ko-KR" altLang="en-US" sz="3600" dirty="0">
                <a:solidFill>
                  <a:srgbClr val="9CCF32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8" name="텍스트 상자 177"/>
            <p:cNvSpPr txBox="1"/>
            <p:nvPr/>
          </p:nvSpPr>
          <p:spPr>
            <a:xfrm>
              <a:off x="1163116" y="1592505"/>
              <a:ext cx="7585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dirty="0" smtClean="0">
                  <a:latin typeface="Nanum Gothic" charset="-127"/>
                  <a:ea typeface="Nanum Gothic" charset="-127"/>
                  <a:cs typeface="Nanum Gothic" charset="-127"/>
                </a:rPr>
                <a:t>Q&amp;A</a:t>
              </a:r>
              <a:endParaRPr kumimoji="1" lang="ko-KR" altLang="en-US" sz="20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179" name="직선 연결선[R] 178"/>
          <p:cNvCxnSpPr/>
          <p:nvPr/>
        </p:nvCxnSpPr>
        <p:spPr>
          <a:xfrm>
            <a:off x="7708012" y="2402958"/>
            <a:ext cx="0" cy="2689254"/>
          </a:xfrm>
          <a:prstGeom prst="line">
            <a:avLst/>
          </a:prstGeom>
          <a:ln w="31750">
            <a:solidFill>
              <a:srgbClr val="9CC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 b="21973"/>
          <a:stretch/>
        </p:blipFill>
        <p:spPr>
          <a:xfrm>
            <a:off x="0" y="1964686"/>
            <a:ext cx="12192000" cy="334755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Chapter5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86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개발 방법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2</a:t>
            </a:r>
            <a:r>
              <a:rPr kumimoji="1" lang="en-US" altLang="ko-KR" sz="1600" dirty="0"/>
              <a:t>4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2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8549640" y="0"/>
            <a:ext cx="3392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개발 방법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14300"/>
            <a:ext cx="12192000" cy="45950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26"/>
          <p:cNvSpPr txBox="1"/>
          <p:nvPr/>
        </p:nvSpPr>
        <p:spPr>
          <a:xfrm>
            <a:off x="773723" y="1944198"/>
            <a:ext cx="4941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 UNO</a:t>
            </a: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-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 센서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DFR0076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수분 측정 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SEN030003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조도 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PGM5537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-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SZH-LD103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3</a:t>
            </a: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-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카메라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camera v2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6096000" y="1944198"/>
            <a:ext cx="5849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PC: </a:t>
            </a:r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</a:t>
            </a:r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cbook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 폰</a:t>
            </a:r>
            <a:r>
              <a:rPr lang="en-US" altLang="ko-KR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갤럭시 노트</a:t>
            </a:r>
            <a:r>
              <a:rPr lang="en-US" altLang="ko-KR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434340" y="852635"/>
            <a:ext cx="925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 / W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2</a:t>
            </a:r>
            <a:r>
              <a:rPr kumimoji="1" lang="en-US" altLang="ko-KR" sz="1600" dirty="0">
                <a:solidFill>
                  <a:schemeClr val="bg1"/>
                </a:solidFill>
              </a:rPr>
              <a:t>5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7787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8549640" y="0"/>
            <a:ext cx="3392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개발 방법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14300"/>
            <a:ext cx="12192000" cy="45950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26"/>
          <p:cNvSpPr txBox="1"/>
          <p:nvPr/>
        </p:nvSpPr>
        <p:spPr>
          <a:xfrm>
            <a:off x="434340" y="852635"/>
            <a:ext cx="925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 / W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127" y="2028435"/>
            <a:ext cx="397416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Android: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6.0.1(Marshmallow) </a:t>
            </a: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Mac OS: 10.12.1</a:t>
            </a: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Raspbian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4.4</a:t>
            </a: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Ubuntu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14.0.4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66285" y="2028435"/>
            <a:ext cx="310052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 sketch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1.6.9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Andriod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Studio: 2.2.2.0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Apache tomcat: 6.0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php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7.0.11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687550" y="2032998"/>
            <a:ext cx="140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vim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 7.4</a:t>
            </a:r>
          </a:p>
          <a:p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400" spc="-1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</a:t>
            </a:r>
            <a:r>
              <a:rPr lang="en-US" altLang="ko-KR" sz="2400" spc="-15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cc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5.4.1</a:t>
            </a:r>
            <a:endParaRPr lang="en-US" altLang="ko-KR" sz="2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2</a:t>
            </a:r>
            <a:r>
              <a:rPr kumimoji="1" lang="en-US" altLang="ko-KR" sz="1600" dirty="0">
                <a:solidFill>
                  <a:schemeClr val="bg1"/>
                </a:solidFill>
              </a:rPr>
              <a:t>6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82" r="11357" b="25155"/>
          <a:stretch/>
        </p:blipFill>
        <p:spPr>
          <a:xfrm>
            <a:off x="0" y="1964685"/>
            <a:ext cx="12192000" cy="33475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Chapter6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86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2</a:t>
            </a:r>
            <a:r>
              <a:rPr kumimoji="1" lang="en-US" altLang="ko-KR" sz="1600" dirty="0"/>
              <a:t>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234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5" r="11357" b="81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108034" y="1930651"/>
            <a:ext cx="10029866" cy="1026870"/>
            <a:chOff x="1108034" y="1930651"/>
            <a:chExt cx="10029866" cy="1026870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Rectangle 26"/>
            <p:cNvSpPr/>
            <p:nvPr/>
          </p:nvSpPr>
          <p:spPr>
            <a:xfrm>
              <a:off x="1108034" y="1930651"/>
              <a:ext cx="1204857" cy="682401"/>
            </a:xfrm>
            <a:prstGeom prst="rect">
              <a:avLst/>
            </a:prstGeom>
            <a:solidFill>
              <a:srgbClr val="2980B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나지원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7" name="Pentagon 27"/>
            <p:cNvSpPr/>
            <p:nvPr/>
          </p:nvSpPr>
          <p:spPr>
            <a:xfrm>
              <a:off x="3132728" y="2275120"/>
              <a:ext cx="8005172" cy="682401"/>
            </a:xfrm>
            <a:prstGeom prst="homePlate">
              <a:avLst>
                <a:gd name="adj" fmla="val 41466"/>
              </a:avLst>
            </a:prstGeom>
            <a:solidFill>
              <a:srgbClr val="2980B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아두이노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&amp;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라즈베리 파이를 통한 임베디드 시스템 프로그래밍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장비 시뮬레이션 테스트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PPT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디자인 및 제작</a:t>
              </a:r>
              <a:endParaRPr lang="en-US" sz="20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" name="Parallelogram 28"/>
            <p:cNvSpPr/>
            <p:nvPr/>
          </p:nvSpPr>
          <p:spPr>
            <a:xfrm rot="16200000">
              <a:off x="2235648" y="2007896"/>
              <a:ext cx="1026869" cy="872380"/>
            </a:xfrm>
            <a:prstGeom prst="parallelogram">
              <a:avLst>
                <a:gd name="adj" fmla="val 39609"/>
              </a:avLst>
            </a:prstGeom>
            <a:solidFill>
              <a:srgbClr val="254F7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08034" y="2957521"/>
            <a:ext cx="10029866" cy="1026870"/>
            <a:chOff x="1108034" y="2957521"/>
            <a:chExt cx="10029866" cy="1026870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Pentagon 32"/>
            <p:cNvSpPr/>
            <p:nvPr/>
          </p:nvSpPr>
          <p:spPr>
            <a:xfrm>
              <a:off x="3132728" y="3301990"/>
              <a:ext cx="8005172" cy="682401"/>
            </a:xfrm>
            <a:prstGeom prst="homePlate">
              <a:avLst>
                <a:gd name="adj" fmla="val 41466"/>
              </a:avLst>
            </a:prstGeom>
            <a:solidFill>
              <a:srgbClr val="16A08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데이터 베이스 구축 및 연동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프로젝트 관련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API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및 오픈소스 조사</a:t>
              </a:r>
              <a:endParaRPr lang="en-US" altLang="ko-KR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안드로이드 스튜디오를 이용한 어플리케이션 기획 및 개발</a:t>
              </a:r>
              <a:endParaRPr lang="en-US" altLang="ko-KR" sz="20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" name="Rectangle 31"/>
            <p:cNvSpPr/>
            <p:nvPr/>
          </p:nvSpPr>
          <p:spPr>
            <a:xfrm>
              <a:off x="1108034" y="2957521"/>
              <a:ext cx="1204857" cy="682401"/>
            </a:xfrm>
            <a:prstGeom prst="rect">
              <a:avLst/>
            </a:prstGeom>
            <a:solidFill>
              <a:srgbClr val="16A08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박재하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3" name="Parallelogram 33"/>
            <p:cNvSpPr/>
            <p:nvPr/>
          </p:nvSpPr>
          <p:spPr>
            <a:xfrm rot="16200000">
              <a:off x="2235648" y="3034766"/>
              <a:ext cx="1026869" cy="872380"/>
            </a:xfrm>
            <a:prstGeom prst="parallelogram">
              <a:avLst>
                <a:gd name="adj" fmla="val 39609"/>
              </a:avLst>
            </a:prstGeom>
            <a:solidFill>
              <a:srgbClr val="12806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08034" y="3984389"/>
            <a:ext cx="10029866" cy="1026871"/>
            <a:chOff x="1108034" y="3984389"/>
            <a:chExt cx="10029866" cy="1026871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Pentagon 37"/>
            <p:cNvSpPr/>
            <p:nvPr/>
          </p:nvSpPr>
          <p:spPr>
            <a:xfrm>
              <a:off x="3132728" y="4328858"/>
              <a:ext cx="8005172" cy="682401"/>
            </a:xfrm>
            <a:prstGeom prst="homePlate">
              <a:avLst>
                <a:gd name="adj" fmla="val 41466"/>
              </a:avLst>
            </a:prstGeom>
            <a:solidFill>
              <a:srgbClr val="9BBB5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프로젝트 기초 설계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웹 서버 구현 및 구축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어플리케이션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GUI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및 세부 기능 개선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GitHub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저장소 관리 및 버전 관리</a:t>
              </a:r>
              <a:endParaRPr lang="en-US" altLang="ko-KR" sz="2000" b="1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Rectangle 36"/>
            <p:cNvSpPr/>
            <p:nvPr/>
          </p:nvSpPr>
          <p:spPr>
            <a:xfrm>
              <a:off x="1108034" y="3984389"/>
              <a:ext cx="1204857" cy="682401"/>
            </a:xfrm>
            <a:prstGeom prst="rect">
              <a:avLst/>
            </a:prstGeom>
            <a:solidFill>
              <a:srgbClr val="9BBB5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박상근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7" name="Parallelogram 38"/>
            <p:cNvSpPr/>
            <p:nvPr/>
          </p:nvSpPr>
          <p:spPr>
            <a:xfrm rot="16200000">
              <a:off x="2235647" y="4061635"/>
              <a:ext cx="1026871" cy="872380"/>
            </a:xfrm>
            <a:prstGeom prst="parallelogram">
              <a:avLst>
                <a:gd name="adj" fmla="val 39609"/>
              </a:avLst>
            </a:prstGeom>
            <a:solidFill>
              <a:srgbClr val="647D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2</a:t>
            </a:r>
            <a:r>
              <a:rPr kumimoji="1" lang="en-US" altLang="ko-KR" sz="1600" dirty="0">
                <a:solidFill>
                  <a:schemeClr val="bg1"/>
                </a:solidFill>
              </a:rPr>
              <a:t>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48014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 r="2439" b="28327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Chapter7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86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수행 일정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2</a:t>
            </a:r>
            <a:r>
              <a:rPr kumimoji="1" lang="en-US" altLang="ko-KR" sz="1600" dirty="0"/>
              <a:t>9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7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" r="2439" b="8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26"/>
          <p:cNvSpPr txBox="1"/>
          <p:nvPr/>
        </p:nvSpPr>
        <p:spPr>
          <a:xfrm>
            <a:off x="8888097" y="0"/>
            <a:ext cx="305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수행 일정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96732"/>
              </p:ext>
            </p:extLst>
          </p:nvPr>
        </p:nvGraphicFramePr>
        <p:xfrm>
          <a:off x="1037455" y="1692700"/>
          <a:ext cx="9971437" cy="3671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6290">
                  <a:extLst>
                    <a:ext uri="{9D8B030D-6E8A-4147-A177-3AD203B41FA5}">
                      <a16:colId xmlns:a16="http://schemas.microsoft.com/office/drawing/2014/main" xmlns="" val="1181343677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xmlns="" val="2732665987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861333522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599405227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394224550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313209955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22508768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768006975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322959953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158271145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2231809058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026129943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1785392858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xmlns="" val="2529126945"/>
                    </a:ext>
                  </a:extLst>
                </a:gridCol>
              </a:tblGrid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항목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추진사항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12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4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5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6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7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8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9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8002017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요구사항 정의 및 분석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제안서 작성 및 명세화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880849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시스템설계 및 상세설계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임베디드 및 다른 언어 자료 수집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5001485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구현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임베디드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서버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&amp;DB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구축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어플 코딩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6389439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시험 및 데모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오류 및 수정 작업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데모영상제작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8250596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문서화 및 발표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졸업 작품 중간 보고서 작성 및 발표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8283345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산업기술대전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산업기술대전 참가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4569937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졸업작품 최종 보고서 작성및 패키징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졸업 작품 최종 보고서 작성 및 패키징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3977071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5582699" y="2251089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299880" y="3636384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023173" y="2717861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83206" y="3177001"/>
            <a:ext cx="18166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067" y="4094558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104684" y="4557256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563528" y="5021791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mtClean="0">
                <a:solidFill>
                  <a:schemeClr val="bg1"/>
                </a:solidFill>
              </a:rPr>
              <a:t>30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6338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6" r="5213" b="28233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Chapter8</a:t>
            </a:r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86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 기술 및 참고문헌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31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27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" r="5213" b="9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26"/>
          <p:cNvSpPr txBox="1"/>
          <p:nvPr/>
        </p:nvSpPr>
        <p:spPr>
          <a:xfrm>
            <a:off x="8641080" y="0"/>
            <a:ext cx="330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 기술 및 참고문헌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14251"/>
            <a:ext cx="12192000" cy="372695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26"/>
          <p:cNvSpPr txBox="1"/>
          <p:nvPr/>
        </p:nvSpPr>
        <p:spPr>
          <a:xfrm>
            <a:off x="1099667" y="971520"/>
            <a:ext cx="420686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뇌를 자극하는 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</a:t>
            </a:r>
            <a:r>
              <a:rPr lang="mr-IN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한빛 미디어 </a:t>
            </a:r>
            <a:endParaRPr lang="en-US" altLang="ko-KR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</a:t>
            </a:r>
            <a:endParaRPr lang="en-US" altLang="ko-KR" sz="2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뇌를 자극하는 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</a:t>
            </a:r>
            <a:r>
              <a:rPr lang="mr-IN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한빛 미디어</a:t>
            </a:r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Python</a:t>
            </a:r>
            <a:endParaRPr lang="en-US" altLang="ko-KR" sz="2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점프 투 파이썬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이지스퍼블리싱</a:t>
            </a:r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Java Script</a:t>
            </a:r>
            <a:endParaRPr lang="en-US" altLang="ko-KR" sz="2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자바스크립트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+jQuery 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완전정복 스터디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위키북스</a:t>
            </a:r>
            <a:endParaRPr lang="en-US" altLang="ko-KR" sz="1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Arduino Programming</a:t>
            </a: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 프로젝트 북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-ARDUINO</a:t>
            </a:r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6406201" y="971520"/>
            <a:ext cx="50123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Programming</a:t>
            </a: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라즈베리 파이</a:t>
            </a:r>
            <a:r>
              <a:rPr lang="en-US" altLang="ko-KR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사물인터넷 프로그래밍의 모든 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제이펍</a:t>
            </a:r>
            <a:endParaRPr lang="en-US" altLang="ko-KR" sz="1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 Programming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그림으로 쉽게 설명하는 안드로이드 프로그래밍 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생능출판</a:t>
            </a:r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Linux Programming</a:t>
            </a:r>
          </a:p>
          <a:p>
            <a:r>
              <a:rPr lang="ko-KR" altLang="en-US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유닉스 시스템 프로그래밍 </a:t>
            </a:r>
            <a:r>
              <a:rPr lang="mr-IN" altLang="ko-KR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한빛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미디어</a:t>
            </a:r>
            <a:endParaRPr lang="en-US" altLang="ko-KR" sz="1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14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Parrot pot</a:t>
            </a:r>
          </a:p>
          <a:p>
            <a:r>
              <a:rPr lang="en-US" altLang="ko-KR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</a:t>
            </a:r>
            <a:r>
              <a:rPr lang="en-US" altLang="ko-KR" spc="-1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www.parrot.com</a:t>
            </a:r>
            <a:r>
              <a:rPr lang="en-US" altLang="ko-KR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/us/</a:t>
            </a:r>
            <a:endParaRPr lang="ko-KR" altLang="en-US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-4" y="4711779"/>
            <a:ext cx="197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논문</a:t>
            </a:r>
            <a:endParaRPr lang="en-US" altLang="ko-KR" sz="2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-2" y="452585"/>
            <a:ext cx="200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참고 서적</a:t>
            </a:r>
            <a:endParaRPr lang="en-US" altLang="ko-KR" sz="24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2" y="5145077"/>
            <a:ext cx="12192000" cy="111011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26"/>
          <p:cNvSpPr txBox="1"/>
          <p:nvPr/>
        </p:nvSpPr>
        <p:spPr>
          <a:xfrm>
            <a:off x="1099666" y="5184576"/>
            <a:ext cx="7563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가정내 식물이 초등학생에게 미치는 영향 </a:t>
            </a:r>
            <a:r>
              <a:rPr lang="ko-KR" altLang="en-US" sz="20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mr-IN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석대웅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이정화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정연욱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교실 원예 프로그램이 아동의 인성과 자아개념에 미치는 영향  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윤혜리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류상화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식물체험활동이 아동의 정서발달에 미치는 영향  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이귀옥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정남용</a:t>
            </a:r>
            <a:r>
              <a:rPr lang="en-US" altLang="ko-KR" sz="14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32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77860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4" r="744" b="28571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26"/>
          <p:cNvSpPr txBox="1"/>
          <p:nvPr/>
        </p:nvSpPr>
        <p:spPr>
          <a:xfrm>
            <a:off x="3664395" y="2707437"/>
            <a:ext cx="48632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33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38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5" b="26204"/>
          <a:stretch/>
        </p:blipFill>
        <p:spPr>
          <a:xfrm>
            <a:off x="0" y="1964685"/>
            <a:ext cx="12192000" cy="33399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73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개요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569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Chater1</a:t>
            </a:r>
            <a:endParaRPr lang="ko-KR" altLang="en-US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1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24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8" b="22539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26"/>
          <p:cNvSpPr txBox="1"/>
          <p:nvPr/>
        </p:nvSpPr>
        <p:spPr>
          <a:xfrm>
            <a:off x="2498947" y="2707437"/>
            <a:ext cx="71941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ko-KR" altLang="en-US" sz="115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34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84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개요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03924" y="805214"/>
            <a:ext cx="5942578" cy="5722935"/>
            <a:chOff x="3461980" y="395785"/>
            <a:chExt cx="5434314" cy="531119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9" t="30514" r="38516"/>
            <a:stretch/>
          </p:blipFill>
          <p:spPr>
            <a:xfrm>
              <a:off x="3461980" y="941696"/>
              <a:ext cx="5434314" cy="476528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9" t="9286" r="38516" b="82754"/>
            <a:stretch/>
          </p:blipFill>
          <p:spPr>
            <a:xfrm>
              <a:off x="3461980" y="395785"/>
              <a:ext cx="5434314" cy="545911"/>
            </a:xfrm>
            <a:prstGeom prst="rect">
              <a:avLst/>
            </a:prstGeom>
          </p:spPr>
        </p:pic>
      </p:grpSp>
      <p:sp>
        <p:nvSpPr>
          <p:cNvPr id="19" name="자유형 18"/>
          <p:cNvSpPr/>
          <p:nvPr/>
        </p:nvSpPr>
        <p:spPr>
          <a:xfrm>
            <a:off x="3203924" y="805214"/>
            <a:ext cx="5942578" cy="5722935"/>
          </a:xfrm>
          <a:custGeom>
            <a:avLst/>
            <a:gdLst>
              <a:gd name="connsiteX0" fmla="*/ 66431 w 5942578"/>
              <a:gd name="connsiteY0" fmla="*/ 2804653 h 5722935"/>
              <a:gd name="connsiteX1" fmla="*/ 66431 w 5942578"/>
              <a:gd name="connsiteY1" fmla="*/ 3014045 h 5722935"/>
              <a:gd name="connsiteX2" fmla="*/ 1862751 w 5942578"/>
              <a:gd name="connsiteY2" fmla="*/ 3014045 h 5722935"/>
              <a:gd name="connsiteX3" fmla="*/ 1862751 w 5942578"/>
              <a:gd name="connsiteY3" fmla="*/ 2804653 h 5722935"/>
              <a:gd name="connsiteX4" fmla="*/ 4643427 w 5942578"/>
              <a:gd name="connsiteY4" fmla="*/ 2556199 h 5722935"/>
              <a:gd name="connsiteX5" fmla="*/ 4643427 w 5942578"/>
              <a:gd name="connsiteY5" fmla="*/ 2765591 h 5722935"/>
              <a:gd name="connsiteX6" fmla="*/ 5792671 w 5942578"/>
              <a:gd name="connsiteY6" fmla="*/ 2765591 h 5722935"/>
              <a:gd name="connsiteX7" fmla="*/ 5792671 w 5942578"/>
              <a:gd name="connsiteY7" fmla="*/ 2556199 h 5722935"/>
              <a:gd name="connsiteX8" fmla="*/ 1180698 w 5942578"/>
              <a:gd name="connsiteY8" fmla="*/ 1781061 h 5722935"/>
              <a:gd name="connsiteX9" fmla="*/ 1180698 w 5942578"/>
              <a:gd name="connsiteY9" fmla="*/ 1990453 h 5722935"/>
              <a:gd name="connsiteX10" fmla="*/ 5205557 w 5942578"/>
              <a:gd name="connsiteY10" fmla="*/ 1990453 h 5722935"/>
              <a:gd name="connsiteX11" fmla="*/ 5205557 w 5942578"/>
              <a:gd name="connsiteY11" fmla="*/ 1781061 h 5722935"/>
              <a:gd name="connsiteX12" fmla="*/ 0 w 5942578"/>
              <a:gd name="connsiteY12" fmla="*/ 0 h 5722935"/>
              <a:gd name="connsiteX13" fmla="*/ 5942578 w 5942578"/>
              <a:gd name="connsiteY13" fmla="*/ 0 h 5722935"/>
              <a:gd name="connsiteX14" fmla="*/ 5942578 w 5942578"/>
              <a:gd name="connsiteY14" fmla="*/ 5722935 h 5722935"/>
              <a:gd name="connsiteX15" fmla="*/ 0 w 5942578"/>
              <a:gd name="connsiteY15" fmla="*/ 5722935 h 572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42578" h="5722935">
                <a:moveTo>
                  <a:pt x="66431" y="2804653"/>
                </a:moveTo>
                <a:lnTo>
                  <a:pt x="66431" y="3014045"/>
                </a:lnTo>
                <a:lnTo>
                  <a:pt x="1862751" y="3014045"/>
                </a:lnTo>
                <a:lnTo>
                  <a:pt x="1862751" y="2804653"/>
                </a:lnTo>
                <a:close/>
                <a:moveTo>
                  <a:pt x="4643427" y="2556199"/>
                </a:moveTo>
                <a:lnTo>
                  <a:pt x="4643427" y="2765591"/>
                </a:lnTo>
                <a:lnTo>
                  <a:pt x="5792671" y="2765591"/>
                </a:lnTo>
                <a:lnTo>
                  <a:pt x="5792671" y="2556199"/>
                </a:lnTo>
                <a:close/>
                <a:moveTo>
                  <a:pt x="1180698" y="1781061"/>
                </a:moveTo>
                <a:lnTo>
                  <a:pt x="1180698" y="1990453"/>
                </a:lnTo>
                <a:lnTo>
                  <a:pt x="5205557" y="1990453"/>
                </a:lnTo>
                <a:lnTo>
                  <a:pt x="5205557" y="1781061"/>
                </a:lnTo>
                <a:close/>
                <a:moveTo>
                  <a:pt x="0" y="0"/>
                </a:moveTo>
                <a:lnTo>
                  <a:pt x="5942578" y="0"/>
                </a:lnTo>
                <a:lnTo>
                  <a:pt x="5942578" y="5722935"/>
                </a:lnTo>
                <a:lnTo>
                  <a:pt x="0" y="5722935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26"/>
          <p:cNvSpPr txBox="1"/>
          <p:nvPr/>
        </p:nvSpPr>
        <p:spPr>
          <a:xfrm>
            <a:off x="3475453" y="1485810"/>
            <a:ext cx="7100569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반려식물 키우기 운동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추친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소비와 시민 건강 증진</a:t>
            </a:r>
            <a:r>
              <a:rPr lang="ko-KR" altLang="en-US" sz="24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en-US" altLang="ko-KR" sz="2400" spc="-15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반려식물이 심리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정서적 안정과 성취감을 줘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</a:rPr>
              <a:t>3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2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개요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배경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14213" y="680597"/>
            <a:ext cx="4322000" cy="5914167"/>
            <a:chOff x="2983832" y="613610"/>
            <a:chExt cx="2219826" cy="33628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5" t="6407" r="38416" b="88090"/>
            <a:stretch/>
          </p:blipFill>
          <p:spPr>
            <a:xfrm>
              <a:off x="2983832" y="613610"/>
              <a:ext cx="2219826" cy="16844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5" t="8842" r="38416" b="38885"/>
            <a:stretch/>
          </p:blipFill>
          <p:spPr>
            <a:xfrm>
              <a:off x="2983832" y="2376237"/>
              <a:ext cx="2219826" cy="160020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5" t="36045" r="38416" b="11878"/>
            <a:stretch/>
          </p:blipFill>
          <p:spPr>
            <a:xfrm>
              <a:off x="2983832" y="782053"/>
              <a:ext cx="2219826" cy="1594184"/>
            </a:xfrm>
            <a:prstGeom prst="rect">
              <a:avLst/>
            </a:prstGeom>
          </p:spPr>
        </p:pic>
      </p:grpSp>
      <p:sp>
        <p:nvSpPr>
          <p:cNvPr id="16" name="자유형 15"/>
          <p:cNvSpPr/>
          <p:nvPr/>
        </p:nvSpPr>
        <p:spPr>
          <a:xfrm>
            <a:off x="4014213" y="680596"/>
            <a:ext cx="4322000" cy="5914168"/>
          </a:xfrm>
          <a:custGeom>
            <a:avLst/>
            <a:gdLst>
              <a:gd name="connsiteX0" fmla="*/ 3011525 w 4322000"/>
              <a:gd name="connsiteY0" fmla="*/ 3605555 h 5914168"/>
              <a:gd name="connsiteX1" fmla="*/ 3011525 w 4322000"/>
              <a:gd name="connsiteY1" fmla="*/ 3749619 h 5914168"/>
              <a:gd name="connsiteX2" fmla="*/ 61620 w 4322000"/>
              <a:gd name="connsiteY2" fmla="*/ 3749619 h 5914168"/>
              <a:gd name="connsiteX3" fmla="*/ 61620 w 4322000"/>
              <a:gd name="connsiteY3" fmla="*/ 3895289 h 5914168"/>
              <a:gd name="connsiteX4" fmla="*/ 3735327 w 4322000"/>
              <a:gd name="connsiteY4" fmla="*/ 3895289 h 5914168"/>
              <a:gd name="connsiteX5" fmla="*/ 3735327 w 4322000"/>
              <a:gd name="connsiteY5" fmla="*/ 3751225 h 5914168"/>
              <a:gd name="connsiteX6" fmla="*/ 4190102 w 4322000"/>
              <a:gd name="connsiteY6" fmla="*/ 3751225 h 5914168"/>
              <a:gd name="connsiteX7" fmla="*/ 4190102 w 4322000"/>
              <a:gd name="connsiteY7" fmla="*/ 3605555 h 5914168"/>
              <a:gd name="connsiteX8" fmla="*/ 61621 w 4322000"/>
              <a:gd name="connsiteY8" fmla="*/ 3302759 h 5914168"/>
              <a:gd name="connsiteX9" fmla="*/ 61621 w 4322000"/>
              <a:gd name="connsiteY9" fmla="*/ 3448429 h 5914168"/>
              <a:gd name="connsiteX10" fmla="*/ 3889632 w 4322000"/>
              <a:gd name="connsiteY10" fmla="*/ 3448429 h 5914168"/>
              <a:gd name="connsiteX11" fmla="*/ 3889632 w 4322000"/>
              <a:gd name="connsiteY11" fmla="*/ 3302759 h 5914168"/>
              <a:gd name="connsiteX12" fmla="*/ 4083942 w 4322000"/>
              <a:gd name="connsiteY12" fmla="*/ 3158695 h 5914168"/>
              <a:gd name="connsiteX13" fmla="*/ 4083942 w 4322000"/>
              <a:gd name="connsiteY13" fmla="*/ 3304365 h 5914168"/>
              <a:gd name="connsiteX14" fmla="*/ 4207767 w 4322000"/>
              <a:gd name="connsiteY14" fmla="*/ 3304365 h 5914168"/>
              <a:gd name="connsiteX15" fmla="*/ 4207767 w 4322000"/>
              <a:gd name="connsiteY15" fmla="*/ 3158695 h 5914168"/>
              <a:gd name="connsiteX16" fmla="*/ 0 w 4322000"/>
              <a:gd name="connsiteY16" fmla="*/ 0 h 5914168"/>
              <a:gd name="connsiteX17" fmla="*/ 4322000 w 4322000"/>
              <a:gd name="connsiteY17" fmla="*/ 0 h 5914168"/>
              <a:gd name="connsiteX18" fmla="*/ 4322000 w 4322000"/>
              <a:gd name="connsiteY18" fmla="*/ 5914168 h 5914168"/>
              <a:gd name="connsiteX19" fmla="*/ 0 w 4322000"/>
              <a:gd name="connsiteY19" fmla="*/ 5914168 h 591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2000" h="5914168">
                <a:moveTo>
                  <a:pt x="3011525" y="3605555"/>
                </a:moveTo>
                <a:lnTo>
                  <a:pt x="3011525" y="3749619"/>
                </a:lnTo>
                <a:lnTo>
                  <a:pt x="61620" y="3749619"/>
                </a:lnTo>
                <a:lnTo>
                  <a:pt x="61620" y="3895289"/>
                </a:lnTo>
                <a:lnTo>
                  <a:pt x="3735327" y="3895289"/>
                </a:lnTo>
                <a:lnTo>
                  <a:pt x="3735327" y="3751225"/>
                </a:lnTo>
                <a:lnTo>
                  <a:pt x="4190102" y="3751225"/>
                </a:lnTo>
                <a:lnTo>
                  <a:pt x="4190102" y="3605555"/>
                </a:lnTo>
                <a:close/>
                <a:moveTo>
                  <a:pt x="61621" y="3302759"/>
                </a:moveTo>
                <a:lnTo>
                  <a:pt x="61621" y="3448429"/>
                </a:lnTo>
                <a:lnTo>
                  <a:pt x="3889632" y="3448429"/>
                </a:lnTo>
                <a:lnTo>
                  <a:pt x="3889632" y="3302759"/>
                </a:lnTo>
                <a:close/>
                <a:moveTo>
                  <a:pt x="4083942" y="3158695"/>
                </a:moveTo>
                <a:lnTo>
                  <a:pt x="4083942" y="3304365"/>
                </a:lnTo>
                <a:lnTo>
                  <a:pt x="4207767" y="3304365"/>
                </a:lnTo>
                <a:lnTo>
                  <a:pt x="4207767" y="3158695"/>
                </a:lnTo>
                <a:close/>
                <a:moveTo>
                  <a:pt x="0" y="0"/>
                </a:moveTo>
                <a:lnTo>
                  <a:pt x="4322000" y="0"/>
                </a:lnTo>
                <a:lnTo>
                  <a:pt x="4322000" y="5914168"/>
                </a:lnTo>
                <a:lnTo>
                  <a:pt x="0" y="5914168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7" name="TextBox 26"/>
          <p:cNvSpPr txBox="1"/>
          <p:nvPr/>
        </p:nvSpPr>
        <p:spPr>
          <a:xfrm>
            <a:off x="1121936" y="2490280"/>
            <a:ext cx="8606854" cy="120032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학생을 대상으로 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실시한 원예학습이 행복감은 키우고 스트레스 감소 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en-US" altLang="ko-KR" sz="2400" spc="-15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설문조사 결과 학습환경의 변화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95%,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행복감 향상 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91%,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스트레스 감소 </a:t>
            </a:r>
            <a:r>
              <a:rPr lang="en-US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92%</a:t>
            </a:r>
            <a:r>
              <a:rPr lang="ko-KR" altLang="en-US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등에 효과</a:t>
            </a:r>
            <a:r>
              <a:rPr lang="mr-IN" altLang="ko-KR" sz="2400" spc="-15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  <a:endParaRPr lang="ko-KR" altLang="en-US" sz="2400" spc="-1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</a:rPr>
              <a:t>5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 연구 개요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4749051" y="208855"/>
            <a:ext cx="269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효과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7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1947980"/>
            <a:ext cx="12192000" cy="3970318"/>
            <a:chOff x="0" y="2141410"/>
            <a:chExt cx="12192000" cy="3970318"/>
          </a:xfrm>
        </p:grpSpPr>
        <p:sp>
          <p:nvSpPr>
            <p:cNvPr id="14" name="TextBox 26"/>
            <p:cNvSpPr txBox="1"/>
            <p:nvPr/>
          </p:nvSpPr>
          <p:spPr>
            <a:xfrm>
              <a:off x="0" y="2141410"/>
              <a:ext cx="12192000" cy="3970318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체계적인 식물 육성 시스템 개발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어린이들의 식물에 대한 관심도를 높임</a:t>
              </a:r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어린이와 부모사이의 정서적 교감능력 확대</a:t>
              </a:r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800" spc="-1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삭막한 빌딩숲 사이에서 자라나는 아이들에게 친 자연적 성장 환경을 만들어 준다</a:t>
              </a:r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" name="오른쪽 화살표[R] 1"/>
            <p:cNvSpPr/>
            <p:nvPr/>
          </p:nvSpPr>
          <p:spPr>
            <a:xfrm rot="5400000">
              <a:off x="5603631" y="3648851"/>
              <a:ext cx="984736" cy="1869832"/>
            </a:xfrm>
            <a:prstGeom prst="rightArrow">
              <a:avLst/>
            </a:prstGeom>
            <a:solidFill>
              <a:schemeClr val="accent6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9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1" b="30472"/>
          <a:stretch/>
        </p:blipFill>
        <p:spPr>
          <a:xfrm>
            <a:off x="0" y="1964685"/>
            <a:ext cx="12207242" cy="3339979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-1" y="1964685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26"/>
          <p:cNvSpPr txBox="1"/>
          <p:nvPr/>
        </p:nvSpPr>
        <p:spPr>
          <a:xfrm>
            <a:off x="3728340" y="3205806"/>
            <a:ext cx="473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40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64758" y="2757511"/>
            <a:ext cx="1798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Chapter2</a:t>
            </a:r>
            <a:endParaRPr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/>
              <a:t>8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"/>
            <a:ext cx="12207242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26"/>
          <p:cNvSpPr txBox="1"/>
          <p:nvPr/>
        </p:nvSpPr>
        <p:spPr>
          <a:xfrm>
            <a:off x="733638" y="2613367"/>
            <a:ext cx="10867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가정내 식물 가꾸기 활동이 초등학생들의 정서지능에 미치는 영향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1104" y="3422444"/>
            <a:ext cx="9892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The Effects of Plant Raising Activities in Home Upon School Student' Emotion Intelligence </a:t>
            </a:r>
          </a:p>
        </p:txBody>
      </p:sp>
      <p:sp>
        <p:nvSpPr>
          <p:cNvPr id="9" name="TextBox 26"/>
          <p:cNvSpPr txBox="1"/>
          <p:nvPr/>
        </p:nvSpPr>
        <p:spPr>
          <a:xfrm>
            <a:off x="4660690" y="4273260"/>
            <a:ext cx="2885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석대웅 이정화 정연옥</a:t>
            </a:r>
            <a:endParaRPr lang="en-US" altLang="ko-KR" sz="20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 smtClean="0">
                <a:solidFill>
                  <a:schemeClr val="bg1"/>
                </a:solidFill>
              </a:rPr>
              <a:t>9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89656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"/>
            <a:ext cx="12207242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ko-KR" altLang="en-US" sz="28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5324688" y="157377"/>
            <a:ext cx="170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</a:t>
            </a:r>
            <a:endParaRPr lang="en-US" altLang="ko-KR" sz="2800" spc="-150" dirty="0" smtClean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51" y="837973"/>
            <a:ext cx="3931389" cy="5565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38" y="837973"/>
            <a:ext cx="3931389" cy="5565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40" y="837974"/>
            <a:ext cx="3931389" cy="5565501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85" y="837975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80" y="837975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53" y="837975"/>
            <a:ext cx="3931388" cy="556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7" y="837974"/>
            <a:ext cx="3931388" cy="5565500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21" y="837976"/>
            <a:ext cx="3931386" cy="5565498"/>
          </a:xfrm>
          <a:prstGeom prst="rect">
            <a:avLst/>
          </a:prstGeom>
          <a:ln w="5080">
            <a:solidFill>
              <a:schemeClr val="tx1"/>
            </a:solidFill>
          </a:ln>
        </p:spPr>
      </p:pic>
      <p:sp>
        <p:nvSpPr>
          <p:cNvPr id="17" name="텍스트 상자 16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mtClean="0">
                <a:solidFill>
                  <a:schemeClr val="bg1"/>
                </a:solidFill>
              </a:rPr>
              <a:t>10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"/>
    </mc:Choice>
    <mc:Fallback xmlns="">
      <p:transition spd="slow" advTm="15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4277</TotalTime>
  <Words>800</Words>
  <Application>Microsoft Macintosh PowerPoint</Application>
  <PresentationFormat>와이드스크린</PresentationFormat>
  <Paragraphs>288</Paragraphs>
  <Slides>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나눔고딕 ExtraBold</vt:lpstr>
      <vt:lpstr>맑은 고딕</vt:lpstr>
      <vt:lpstr>Arial Black</vt:lpstr>
      <vt:lpstr>Calibri Light</vt:lpstr>
      <vt:lpstr>Mangal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JIWON</dc:creator>
  <cp:keywords/>
  <dc:description/>
  <cp:lastModifiedBy>나지원</cp:lastModifiedBy>
  <cp:revision>170</cp:revision>
  <dcterms:created xsi:type="dcterms:W3CDTF">2014-12-18T04:01:36Z</dcterms:created>
  <dcterms:modified xsi:type="dcterms:W3CDTF">2016-12-02T07:53:21Z</dcterms:modified>
  <cp:category/>
</cp:coreProperties>
</file>